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8"/>
  </p:notesMasterIdLst>
  <p:sldIdLst>
    <p:sldId id="256" r:id="rId2"/>
    <p:sldId id="257" r:id="rId3"/>
    <p:sldId id="324" r:id="rId4"/>
    <p:sldId id="322" r:id="rId5"/>
    <p:sldId id="323" r:id="rId6"/>
    <p:sldId id="325" r:id="rId7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FE78567-32EE-49B1-B4ED-253659D2DF60}">
  <a:tblStyle styleId="{6FE78567-32EE-49B1-B4ED-253659D2DF6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6BEE89C-0D4F-4F47-8D5D-D7F0E64E2907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F1F5"/>
          </a:solidFill>
        </a:fill>
      </a:tcStyle>
    </a:wholeTbl>
    <a:band1H>
      <a:tcTxStyle/>
      <a:tcStyle>
        <a:tcBdr/>
        <a:fill>
          <a:solidFill>
            <a:srgbClr val="CEE2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EE2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5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5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95" autoAdjust="0"/>
  </p:normalViewPr>
  <p:slideViewPr>
    <p:cSldViewPr snapToGrid="0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924732" y="2069913"/>
            <a:ext cx="7128792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ection Header">
  <p:cSld name="1_Section Header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924732" y="2069913"/>
            <a:ext cx="7128792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  <p:pic>
        <p:nvPicPr>
          <p:cNvPr id="15" name="Google Shape;15;p1" descr="D:\Users\porce1s\AppData\Local\Microsoft\Windows\Temporary Internet Files\Content.Outlook\E75CP3UI\TER_Logo_NEW_(png)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7566793" y="399522"/>
            <a:ext cx="1426222" cy="845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" descr="TER_Logo_top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327515"/>
            <a:ext cx="917747" cy="989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 descr="TER_Logo_bottom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748960" y="4581128"/>
            <a:ext cx="6395040" cy="22768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>
            <a:spLocks noGrp="1"/>
          </p:cNvSpPr>
          <p:nvPr>
            <p:ph type="title"/>
          </p:nvPr>
        </p:nvSpPr>
        <p:spPr>
          <a:xfrm>
            <a:off x="924732" y="2302826"/>
            <a:ext cx="7128792" cy="711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SzPts val="4410"/>
            </a:pPr>
            <a:r>
              <a:rPr lang="en-GB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LEVEL 1 REFEREE COURSE</a:t>
            </a:r>
            <a:br>
              <a:rPr lang="en-GB" sz="3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dirty="0"/>
              <a:t>Practice session</a:t>
            </a:r>
            <a:br>
              <a:rPr lang="en-GB" sz="2800" dirty="0"/>
            </a:br>
            <a:endParaRPr dirty="0"/>
          </a:p>
        </p:txBody>
      </p:sp>
      <p:pic>
        <p:nvPicPr>
          <p:cNvPr id="92" name="Google Shape;9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27128" y="4005064"/>
            <a:ext cx="1524000" cy="1036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917746" y="274638"/>
            <a:ext cx="653457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-GB" sz="4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Practice session conditions</a:t>
            </a:r>
            <a:endParaRPr sz="4000" dirty="0"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GB" sz="2400" dirty="0"/>
              <a:t>Duration: 60 min</a:t>
            </a:r>
            <a:endParaRPr lang="fr-FR" sz="2400" dirty="0"/>
          </a:p>
          <a:p>
            <a:pPr lvl="0"/>
            <a:r>
              <a:rPr lang="en-GB" sz="2400" dirty="0"/>
              <a:t>Space: Needs the half of real Touch field</a:t>
            </a:r>
          </a:p>
          <a:p>
            <a:pPr lvl="0"/>
            <a:r>
              <a:rPr lang="en-GB" sz="2400" dirty="0"/>
              <a:t>20 cones</a:t>
            </a:r>
          </a:p>
          <a:p>
            <a:pPr lvl="0"/>
            <a:r>
              <a:rPr lang="en-GB" sz="2400" dirty="0"/>
              <a:t>1 ball</a:t>
            </a:r>
          </a:p>
          <a:p>
            <a:pPr lvl="0"/>
            <a:r>
              <a:rPr lang="en-GB" sz="2400" dirty="0"/>
              <a:t>1 whistle by participant</a:t>
            </a:r>
          </a:p>
          <a:p>
            <a:pPr lvl="0"/>
            <a:r>
              <a:rPr lang="en-GB" sz="2400" dirty="0"/>
              <a:t>4 </a:t>
            </a:r>
            <a:r>
              <a:rPr lang="en-GB" sz="2400" dirty="0" err="1"/>
              <a:t>Exercices</a:t>
            </a:r>
            <a:r>
              <a:rPr lang="en-GB" sz="2400" dirty="0"/>
              <a:t>:</a:t>
            </a:r>
          </a:p>
          <a:p>
            <a:pPr lvl="1"/>
            <a:r>
              <a:rPr lang="en-GB" sz="2000" dirty="0"/>
              <a:t>Whistle</a:t>
            </a:r>
          </a:p>
          <a:p>
            <a:pPr lvl="1"/>
            <a:r>
              <a:rPr lang="en-GB" sz="2000" dirty="0"/>
              <a:t>Snake</a:t>
            </a:r>
          </a:p>
          <a:p>
            <a:pPr lvl="1"/>
            <a:r>
              <a:rPr lang="en-GB" sz="2000" dirty="0"/>
              <a:t>Penalty procedure</a:t>
            </a:r>
          </a:p>
          <a:p>
            <a:pPr lvl="1"/>
            <a:r>
              <a:rPr lang="en-GB" sz="2000" dirty="0"/>
              <a:t>Touchdown procedure</a:t>
            </a:r>
            <a:endParaRPr lang="fr-FR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Whistle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2309" y="1513936"/>
            <a:ext cx="7824159" cy="4205377"/>
          </a:xfrm>
        </p:spPr>
        <p:txBody>
          <a:bodyPr/>
          <a:lstStyle/>
          <a:p>
            <a:r>
              <a:rPr lang="fr-FR" sz="1800" dirty="0"/>
              <a:t>Objective : </a:t>
            </a:r>
            <a:r>
              <a:rPr lang="fr-FR" sz="1800" dirty="0" err="1"/>
              <a:t>learn</a:t>
            </a:r>
            <a:r>
              <a:rPr lang="fr-FR" sz="1800" dirty="0"/>
              <a:t> to </a:t>
            </a:r>
            <a:r>
              <a:rPr lang="fr-FR" sz="1800" dirty="0" err="1"/>
              <a:t>blow</a:t>
            </a:r>
            <a:r>
              <a:rPr lang="fr-FR" sz="1800" dirty="0"/>
              <a:t> a </a:t>
            </a:r>
            <a:r>
              <a:rPr lang="fr-FR" sz="1800" dirty="0" err="1"/>
              <a:t>whistle</a:t>
            </a:r>
            <a:r>
              <a:rPr lang="fr-FR" sz="1800" dirty="0"/>
              <a:t> for 2 situations</a:t>
            </a:r>
          </a:p>
          <a:p>
            <a:pPr lvl="1"/>
            <a:r>
              <a:rPr lang="fr-FR" sz="1600" dirty="0"/>
              <a:t>a change of possession</a:t>
            </a:r>
          </a:p>
          <a:p>
            <a:pPr lvl="1"/>
            <a:r>
              <a:rPr lang="fr-FR" sz="1600" dirty="0"/>
              <a:t>Penalty, </a:t>
            </a:r>
            <a:r>
              <a:rPr lang="fr-FR" sz="1600" dirty="0" err="1"/>
              <a:t>start</a:t>
            </a:r>
            <a:r>
              <a:rPr lang="fr-FR" sz="1600" dirty="0"/>
              <a:t>, </a:t>
            </a:r>
            <a:r>
              <a:rPr lang="fr-FR" sz="1600" dirty="0" err="1"/>
              <a:t>touchdown</a:t>
            </a:r>
            <a:endParaRPr lang="fr-FR" sz="1600" dirty="0"/>
          </a:p>
          <a:p>
            <a:r>
              <a:rPr lang="fr-FR" sz="1800" dirty="0" err="1"/>
              <a:t>Need</a:t>
            </a:r>
            <a:r>
              <a:rPr lang="fr-FR" sz="1800" dirty="0"/>
              <a:t> : </a:t>
            </a:r>
          </a:p>
          <a:p>
            <a:pPr lvl="1"/>
            <a:r>
              <a:rPr lang="fr-FR" sz="1600" dirty="0"/>
              <a:t>A </a:t>
            </a:r>
            <a:r>
              <a:rPr lang="fr-FR" sz="1600" dirty="0" err="1"/>
              <a:t>whistle</a:t>
            </a:r>
            <a:r>
              <a:rPr lang="fr-FR" sz="1600" dirty="0"/>
              <a:t> for </a:t>
            </a:r>
            <a:r>
              <a:rPr lang="fr-FR" sz="1600" dirty="0" err="1"/>
              <a:t>each</a:t>
            </a:r>
            <a:r>
              <a:rPr lang="fr-FR" sz="1600" dirty="0"/>
              <a:t> participant</a:t>
            </a:r>
          </a:p>
          <a:p>
            <a:pPr lvl="1"/>
            <a:r>
              <a:rPr lang="fr-FR" sz="1600" dirty="0" err="1"/>
              <a:t>Outside</a:t>
            </a:r>
            <a:r>
              <a:rPr lang="fr-FR" sz="1600" dirty="0"/>
              <a:t> session</a:t>
            </a:r>
          </a:p>
          <a:p>
            <a:r>
              <a:rPr lang="fr-FR" sz="1800" dirty="0"/>
              <a:t>How</a:t>
            </a:r>
          </a:p>
          <a:p>
            <a:pPr lvl="1"/>
            <a:r>
              <a:rPr lang="fr-FR" sz="1600" dirty="0" err="1"/>
              <a:t>Ask</a:t>
            </a:r>
            <a:r>
              <a:rPr lang="fr-FR" sz="1600" dirty="0"/>
              <a:t> to all participants to </a:t>
            </a:r>
            <a:r>
              <a:rPr lang="fr-FR" sz="1600" dirty="0" err="1"/>
              <a:t>make</a:t>
            </a:r>
            <a:r>
              <a:rPr lang="fr-FR" sz="1600" dirty="0"/>
              <a:t> a </a:t>
            </a:r>
            <a:r>
              <a:rPr lang="fr-FR" sz="1600" dirty="0" err="1"/>
              <a:t>circle</a:t>
            </a:r>
            <a:endParaRPr lang="fr-FR" sz="1600" dirty="0"/>
          </a:p>
          <a:p>
            <a:pPr lvl="1"/>
            <a:r>
              <a:rPr lang="fr-FR" sz="1600" dirty="0" err="1"/>
              <a:t>Explain</a:t>
            </a:r>
            <a:r>
              <a:rPr lang="fr-FR" sz="1600" dirty="0"/>
              <a:t> and </a:t>
            </a:r>
            <a:r>
              <a:rPr lang="fr-FR" sz="1600" dirty="0" err="1"/>
              <a:t>demonstrate</a:t>
            </a:r>
            <a:r>
              <a:rPr lang="fr-FR" sz="1600" dirty="0"/>
              <a:t> the </a:t>
            </a:r>
            <a:r>
              <a:rPr lang="fr-FR" sz="1600" dirty="0" err="1"/>
              <a:t>way</a:t>
            </a:r>
            <a:r>
              <a:rPr lang="fr-FR" sz="1600" dirty="0"/>
              <a:t> to </a:t>
            </a:r>
            <a:r>
              <a:rPr lang="fr-FR" sz="1600" dirty="0" err="1"/>
              <a:t>blow</a:t>
            </a:r>
            <a:r>
              <a:rPr lang="fr-FR" sz="1600" dirty="0"/>
              <a:t> the </a:t>
            </a:r>
            <a:r>
              <a:rPr lang="fr-FR" sz="1600" dirty="0" err="1"/>
              <a:t>whistle</a:t>
            </a:r>
            <a:r>
              <a:rPr lang="fr-FR" sz="1600" dirty="0"/>
              <a:t> for a </a:t>
            </a:r>
            <a:r>
              <a:rPr lang="fr-FR" sz="1600" dirty="0" err="1"/>
              <a:t>rollball</a:t>
            </a:r>
            <a:endParaRPr lang="fr-FR" sz="1600" dirty="0"/>
          </a:p>
          <a:p>
            <a:pPr lvl="1"/>
            <a:r>
              <a:rPr lang="fr-FR" sz="1600" dirty="0" err="1"/>
              <a:t>Then</a:t>
            </a:r>
            <a:r>
              <a:rPr lang="fr-FR" sz="1600" dirty="0"/>
              <a:t> </a:t>
            </a:r>
            <a:r>
              <a:rPr lang="fr-FR" sz="1600" dirty="0" err="1"/>
              <a:t>ask</a:t>
            </a:r>
            <a:r>
              <a:rPr lang="fr-FR" sz="1600" dirty="0"/>
              <a:t> to </a:t>
            </a:r>
            <a:r>
              <a:rPr lang="fr-FR" sz="1600" dirty="0" err="1"/>
              <a:t>each</a:t>
            </a:r>
            <a:r>
              <a:rPr lang="fr-FR" sz="1600" dirty="0"/>
              <a:t> participant to do </a:t>
            </a:r>
            <a:r>
              <a:rPr lang="fr-FR" sz="1600" dirty="0" err="1"/>
              <a:t>it</a:t>
            </a:r>
            <a:r>
              <a:rPr lang="fr-FR" sz="1600" dirty="0"/>
              <a:t> one by one</a:t>
            </a:r>
          </a:p>
          <a:p>
            <a:pPr lvl="1"/>
            <a:r>
              <a:rPr lang="fr-FR" sz="1600" dirty="0"/>
              <a:t>Do the </a:t>
            </a:r>
            <a:r>
              <a:rPr lang="fr-FR" sz="1600" dirty="0" err="1"/>
              <a:t>same</a:t>
            </a:r>
            <a:r>
              <a:rPr lang="fr-FR" sz="1600" dirty="0"/>
              <a:t> </a:t>
            </a:r>
            <a:r>
              <a:rPr lang="fr-FR" sz="1600" dirty="0" err="1"/>
              <a:t>exercise</a:t>
            </a:r>
            <a:r>
              <a:rPr lang="fr-FR" sz="1600" dirty="0"/>
              <a:t> for a penalty </a:t>
            </a:r>
            <a:r>
              <a:rPr lang="fr-FR" sz="1600" dirty="0" err="1"/>
              <a:t>whistle</a:t>
            </a:r>
            <a:endParaRPr lang="fr-FR" sz="1600" dirty="0"/>
          </a:p>
          <a:p>
            <a:pPr marL="990600" lvl="2" indent="0">
              <a:buNone/>
            </a:pPr>
            <a:r>
              <a:rPr lang="fr-FR" sz="1200" dirty="0"/>
              <a:t>Key points : </a:t>
            </a:r>
            <a:r>
              <a:rPr lang="fr-FR" sz="1200" dirty="0" err="1"/>
              <a:t>big</a:t>
            </a:r>
            <a:r>
              <a:rPr lang="fr-FR" sz="1200" dirty="0"/>
              <a:t> </a:t>
            </a:r>
            <a:r>
              <a:rPr lang="fr-FR" sz="1200" dirty="0" err="1"/>
              <a:t>breath</a:t>
            </a:r>
            <a:r>
              <a:rPr lang="fr-FR" sz="1200" dirty="0"/>
              <a:t> + hamster </a:t>
            </a:r>
            <a:r>
              <a:rPr lang="fr-FR" sz="1200" dirty="0" err="1"/>
              <a:t>cheek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716039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102393"/>
            <a:ext cx="7654925" cy="1143001"/>
          </a:xfrm>
        </p:spPr>
        <p:txBody>
          <a:bodyPr/>
          <a:lstStyle/>
          <a:p>
            <a:r>
              <a:rPr lang="en-GB" dirty="0"/>
              <a:t>Snake</a:t>
            </a:r>
            <a:endParaRPr lang="fr-FR" altLang="fr-FR" dirty="0">
              <a:solidFill>
                <a:schemeClr val="accent2"/>
              </a:solidFill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3258269" y="1552177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1EA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4168699" y="2352337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1EA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4987057" y="1552177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1EA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5779219" y="1552177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1EA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6684371" y="2349542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1EA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7506419" y="1552177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01EA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21" name="Text Box 49"/>
          <p:cNvSpPr txBox="1">
            <a:spLocks noChangeArrowheads="1"/>
          </p:cNvSpPr>
          <p:nvPr/>
        </p:nvSpPr>
        <p:spPr bwMode="auto">
          <a:xfrm>
            <a:off x="1497447" y="3064676"/>
            <a:ext cx="6204235" cy="256993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Material</a:t>
            </a:r>
            <a:r>
              <a:rPr lang="fr-FR" altLang="fr-FR" dirty="0"/>
              <a:t>: 7 </a:t>
            </a:r>
            <a:r>
              <a:rPr lang="fr-FR" altLang="fr-FR" dirty="0" err="1"/>
              <a:t>cones</a:t>
            </a:r>
            <a:r>
              <a:rPr lang="fr-FR" altLang="fr-FR" dirty="0"/>
              <a:t>.</a:t>
            </a:r>
          </a:p>
          <a:p>
            <a:pPr>
              <a:spcBef>
                <a:spcPct val="50000"/>
              </a:spcBef>
            </a:pPr>
            <a:r>
              <a:rPr lang="fr-FR" altLang="fr-FR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Objectif</a:t>
            </a:r>
            <a:r>
              <a:rPr lang="fr-FR" altLang="fr-FR" dirty="0"/>
              <a:t>: Move </a:t>
            </a:r>
            <a:r>
              <a:rPr lang="fr-FR" altLang="fr-FR" dirty="0" err="1"/>
              <a:t>forward</a:t>
            </a:r>
            <a:r>
              <a:rPr lang="fr-FR" altLang="fr-FR" dirty="0"/>
              <a:t> </a:t>
            </a:r>
            <a:r>
              <a:rPr lang="fr-FR" altLang="fr-FR" dirty="0" err="1"/>
              <a:t>along</a:t>
            </a:r>
            <a:r>
              <a:rPr lang="fr-FR" altLang="fr-FR" dirty="0"/>
              <a:t> the circuit </a:t>
            </a:r>
            <a:r>
              <a:rPr lang="fr-FR" altLang="fr-FR" dirty="0" err="1"/>
              <a:t>with</a:t>
            </a:r>
            <a:r>
              <a:rPr lang="fr-FR" altLang="fr-FR" dirty="0"/>
              <a:t> the </a:t>
            </a:r>
            <a:r>
              <a:rPr lang="fr-FR" altLang="fr-FR" dirty="0" err="1"/>
              <a:t>eyes</a:t>
            </a:r>
            <a:r>
              <a:rPr lang="fr-FR" altLang="fr-FR" dirty="0"/>
              <a:t> on the </a:t>
            </a:r>
            <a:r>
              <a:rPr lang="fr-FR" altLang="fr-FR" dirty="0" err="1"/>
              <a:t>ball</a:t>
            </a:r>
            <a:r>
              <a:rPr lang="fr-FR" altLang="fr-FR" dirty="0"/>
              <a:t> and set the 5m on </a:t>
            </a:r>
            <a:r>
              <a:rPr lang="fr-FR" altLang="fr-FR" dirty="0" err="1"/>
              <a:t>each</a:t>
            </a:r>
            <a:r>
              <a:rPr lang="fr-FR" altLang="fr-FR" dirty="0"/>
              <a:t> </a:t>
            </a:r>
            <a:r>
              <a:rPr lang="fr-FR" altLang="fr-FR" dirty="0" err="1"/>
              <a:t>cone</a:t>
            </a:r>
            <a:endParaRPr lang="fr-FR" altLang="fr-FR" b="1" dirty="0"/>
          </a:p>
          <a:p>
            <a:pPr>
              <a:spcBef>
                <a:spcPct val="50000"/>
              </a:spcBef>
            </a:pPr>
            <a:r>
              <a:rPr lang="fr-FR" altLang="fr-FR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Scenario</a:t>
            </a:r>
            <a:r>
              <a:rPr lang="fr-FR" altLang="fr-FR" dirty="0"/>
              <a:t>: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fr-FR" altLang="fr-FR" dirty="0"/>
              <a:t>The referee </a:t>
            </a:r>
            <a:r>
              <a:rPr lang="fr-FR" altLang="fr-FR" dirty="0" err="1"/>
              <a:t>starts</a:t>
            </a:r>
            <a:r>
              <a:rPr lang="fr-FR" altLang="fr-FR" dirty="0"/>
              <a:t> on green </a:t>
            </a:r>
            <a:r>
              <a:rPr lang="fr-FR" altLang="fr-FR" dirty="0" err="1"/>
              <a:t>cone</a:t>
            </a:r>
            <a:r>
              <a:rPr lang="fr-FR" altLang="fr-FR" dirty="0"/>
              <a:t>. He </a:t>
            </a:r>
            <a:r>
              <a:rPr lang="fr-FR" altLang="fr-FR" dirty="0" err="1"/>
              <a:t>is</a:t>
            </a:r>
            <a:r>
              <a:rPr lang="fr-FR" altLang="fr-FR" dirty="0"/>
              <a:t> square and the </a:t>
            </a:r>
            <a:r>
              <a:rPr lang="fr-FR" altLang="fr-FR" dirty="0" err="1"/>
              <a:t>eyes</a:t>
            </a:r>
            <a:r>
              <a:rPr lang="fr-FR" altLang="fr-FR" dirty="0"/>
              <a:t> on the </a:t>
            </a:r>
            <a:r>
              <a:rPr lang="fr-FR" altLang="fr-FR" dirty="0" err="1"/>
              <a:t>ball</a:t>
            </a:r>
            <a:endParaRPr lang="fr-FR" altLang="fr-FR" dirty="0"/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fr-FR" altLang="fr-FR" dirty="0"/>
              <a:t>He moves </a:t>
            </a:r>
            <a:r>
              <a:rPr lang="fr-FR" altLang="fr-FR" dirty="0" err="1"/>
              <a:t>forward</a:t>
            </a:r>
            <a:r>
              <a:rPr lang="fr-FR" altLang="fr-FR" dirty="0"/>
              <a:t> but </a:t>
            </a:r>
            <a:r>
              <a:rPr lang="fr-FR" altLang="fr-FR" dirty="0" err="1"/>
              <a:t>he</a:t>
            </a:r>
            <a:r>
              <a:rPr lang="fr-FR" altLang="fr-FR" dirty="0"/>
              <a:t> </a:t>
            </a:r>
            <a:r>
              <a:rPr lang="fr-FR" altLang="fr-FR" dirty="0" err="1"/>
              <a:t>keeps</a:t>
            </a:r>
            <a:r>
              <a:rPr lang="fr-FR" altLang="fr-FR" dirty="0"/>
              <a:t> </a:t>
            </a:r>
            <a:r>
              <a:rPr lang="fr-FR" altLang="fr-FR" u="sng" dirty="0"/>
              <a:t>the </a:t>
            </a:r>
            <a:r>
              <a:rPr lang="fr-FR" altLang="fr-FR" u="sng" dirty="0" err="1"/>
              <a:t>eyes</a:t>
            </a:r>
            <a:r>
              <a:rPr lang="fr-FR" altLang="fr-FR" u="sng" dirty="0"/>
              <a:t> on </a:t>
            </a:r>
            <a:r>
              <a:rPr lang="fr-FR" altLang="fr-FR" u="sng" dirty="0" err="1"/>
              <a:t>ball</a:t>
            </a:r>
            <a:r>
              <a:rPr lang="fr-FR" altLang="fr-FR" u="sng" dirty="0"/>
              <a:t> </a:t>
            </a:r>
            <a:r>
              <a:rPr lang="fr-FR" altLang="fr-FR" dirty="0"/>
              <a:t>to </a:t>
            </a:r>
            <a:r>
              <a:rPr lang="fr-FR" altLang="fr-FR" dirty="0" err="1"/>
              <a:t>reach</a:t>
            </a:r>
            <a:r>
              <a:rPr lang="fr-FR" altLang="fr-FR" dirty="0"/>
              <a:t> the </a:t>
            </a:r>
            <a:r>
              <a:rPr lang="fr-FR" altLang="fr-FR" dirty="0" err="1"/>
              <a:t>next</a:t>
            </a:r>
            <a:r>
              <a:rPr lang="fr-FR" altLang="fr-FR" dirty="0"/>
              <a:t> </a:t>
            </a:r>
            <a:r>
              <a:rPr lang="fr-FR" altLang="fr-FR" dirty="0" err="1"/>
              <a:t>cone</a:t>
            </a:r>
            <a:r>
              <a:rPr lang="fr-FR" altLang="fr-FR" dirty="0"/>
              <a:t>.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fr-FR" altLang="fr-FR" dirty="0"/>
              <a:t>On the </a:t>
            </a:r>
            <a:r>
              <a:rPr lang="fr-FR" altLang="fr-FR" dirty="0" err="1"/>
              <a:t>cone</a:t>
            </a:r>
            <a:r>
              <a:rPr lang="fr-FR" altLang="fr-FR" dirty="0"/>
              <a:t> </a:t>
            </a:r>
            <a:br>
              <a:rPr lang="fr-FR" altLang="fr-FR" dirty="0"/>
            </a:br>
            <a:r>
              <a:rPr lang="fr-FR" altLang="fr-FR" dirty="0"/>
              <a:t>1) </a:t>
            </a:r>
            <a:r>
              <a:rPr lang="fr-FR" altLang="fr-FR" dirty="0" err="1"/>
              <a:t>he</a:t>
            </a:r>
            <a:r>
              <a:rPr lang="fr-FR" altLang="fr-FR" dirty="0"/>
              <a:t> sets the 5m by </a:t>
            </a:r>
            <a:r>
              <a:rPr lang="fr-FR" altLang="fr-FR" dirty="0" err="1"/>
              <a:t>stopping</a:t>
            </a:r>
            <a:r>
              <a:rPr lang="fr-FR" altLang="fr-FR" dirty="0"/>
              <a:t> and to </a:t>
            </a:r>
            <a:r>
              <a:rPr lang="fr-FR" altLang="fr-FR" dirty="0" err="1"/>
              <a:t>be</a:t>
            </a:r>
            <a:r>
              <a:rPr lang="fr-FR" altLang="fr-FR" dirty="0"/>
              <a:t> square, </a:t>
            </a:r>
            <a:br>
              <a:rPr lang="fr-FR" altLang="fr-FR" dirty="0"/>
            </a:br>
            <a:r>
              <a:rPr lang="fr-FR" altLang="fr-FR" dirty="0"/>
              <a:t>2) </a:t>
            </a:r>
            <a:r>
              <a:rPr lang="fr-FR" altLang="fr-FR" dirty="0" err="1"/>
              <a:t>he</a:t>
            </a:r>
            <a:r>
              <a:rPr lang="fr-FR" altLang="fr-FR" dirty="0"/>
              <a:t> claims the </a:t>
            </a:r>
            <a:r>
              <a:rPr lang="fr-FR" altLang="fr-FR" dirty="0" err="1"/>
              <a:t>number</a:t>
            </a:r>
            <a:r>
              <a:rPr lang="fr-FR" altLang="fr-FR" dirty="0"/>
              <a:t> of </a:t>
            </a:r>
            <a:r>
              <a:rPr lang="fr-FR" altLang="fr-FR" dirty="0" err="1"/>
              <a:t>touch</a:t>
            </a:r>
            <a:endParaRPr lang="fr-FR" altLang="fr-FR" dirty="0"/>
          </a:p>
        </p:txBody>
      </p:sp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1736358" y="2001499"/>
            <a:ext cx="863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4000" b="1" dirty="0">
                <a:solidFill>
                  <a:srgbClr val="FF9900"/>
                </a:solidFill>
                <a:sym typeface="Webdings" panose="05030102010509060703" pitchFamily="18" charset="2"/>
              </a:rPr>
              <a:t></a:t>
            </a:r>
          </a:p>
        </p:txBody>
      </p:sp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2250207" y="2363001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fr-FR"/>
          </a:p>
        </p:txBody>
      </p:sp>
      <p:cxnSp>
        <p:nvCxnSpPr>
          <p:cNvPr id="3" name="Connecteur droit avec flèche 2"/>
          <p:cNvCxnSpPr>
            <a:stCxn id="53" idx="7"/>
            <a:endCxn id="3078" idx="3"/>
          </p:cNvCxnSpPr>
          <p:nvPr/>
        </p:nvCxnSpPr>
        <p:spPr>
          <a:xfrm flipV="1">
            <a:off x="2416877" y="1717491"/>
            <a:ext cx="869985" cy="673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>
            <a:stCxn id="3078" idx="5"/>
            <a:endCxn id="3079" idx="1"/>
          </p:cNvCxnSpPr>
          <p:nvPr/>
        </p:nvCxnSpPr>
        <p:spPr>
          <a:xfrm>
            <a:off x="3424939" y="1717491"/>
            <a:ext cx="772353" cy="66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>
            <a:stCxn id="3079" idx="7"/>
            <a:endCxn id="3080" idx="3"/>
          </p:cNvCxnSpPr>
          <p:nvPr/>
        </p:nvCxnSpPr>
        <p:spPr>
          <a:xfrm flipV="1">
            <a:off x="4335369" y="1717491"/>
            <a:ext cx="680281" cy="663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>
            <a:stCxn id="3080" idx="6"/>
            <a:endCxn id="3081" idx="2"/>
          </p:cNvCxnSpPr>
          <p:nvPr/>
        </p:nvCxnSpPr>
        <p:spPr>
          <a:xfrm>
            <a:off x="5182319" y="1649015"/>
            <a:ext cx="596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>
            <a:stCxn id="3081" idx="5"/>
            <a:endCxn id="3082" idx="1"/>
          </p:cNvCxnSpPr>
          <p:nvPr/>
        </p:nvCxnSpPr>
        <p:spPr>
          <a:xfrm>
            <a:off x="5945889" y="1717491"/>
            <a:ext cx="767075" cy="6604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>
            <a:stCxn id="3082" idx="7"/>
          </p:cNvCxnSpPr>
          <p:nvPr/>
        </p:nvCxnSpPr>
        <p:spPr>
          <a:xfrm flipV="1">
            <a:off x="6851041" y="2001499"/>
            <a:ext cx="485018" cy="376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 flipH="1">
            <a:off x="6684371" y="2001499"/>
            <a:ext cx="651688" cy="8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e 16"/>
          <p:cNvSpPr/>
          <p:nvPr/>
        </p:nvSpPr>
        <p:spPr>
          <a:xfrm>
            <a:off x="1107997" y="1801553"/>
            <a:ext cx="396815" cy="2556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1073030" y="1550826"/>
            <a:ext cx="463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ball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708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319" y="11111"/>
            <a:ext cx="8229600" cy="1143001"/>
          </a:xfrm>
        </p:spPr>
        <p:txBody>
          <a:bodyPr/>
          <a:lstStyle/>
          <a:p>
            <a:r>
              <a:rPr lang="en-GB" dirty="0"/>
              <a:t>Penalty Procedure</a:t>
            </a:r>
            <a:endParaRPr lang="fr-FR" altLang="fr-FR" b="1" dirty="0">
              <a:solidFill>
                <a:schemeClr val="accent2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899320" y="1178361"/>
            <a:ext cx="6508031" cy="1169551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Matérial</a:t>
            </a:r>
            <a:r>
              <a:rPr lang="fr-FR" altLang="fr-FR" dirty="0"/>
              <a:t>: 4 </a:t>
            </a:r>
            <a:r>
              <a:rPr lang="fr-FR" altLang="fr-FR" dirty="0" err="1"/>
              <a:t>cones</a:t>
            </a:r>
            <a:r>
              <a:rPr lang="fr-FR" altLang="fr-FR" dirty="0"/>
              <a:t>, 1 </a:t>
            </a:r>
            <a:r>
              <a:rPr lang="fr-FR" altLang="fr-FR" dirty="0" err="1"/>
              <a:t>whistle</a:t>
            </a:r>
            <a:r>
              <a:rPr lang="fr-FR" altLang="fr-FR" dirty="0"/>
              <a:t> per participant</a:t>
            </a:r>
          </a:p>
          <a:p>
            <a:r>
              <a:rPr lang="fr-FR" altLang="fr-FR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Objectif</a:t>
            </a:r>
            <a:r>
              <a:rPr lang="fr-FR" altLang="fr-FR" dirty="0"/>
              <a:t>: in 3 phases, </a:t>
            </a:r>
            <a:r>
              <a:rPr lang="fr-FR" altLang="fr-FR" dirty="0" err="1"/>
              <a:t>award</a:t>
            </a:r>
            <a:r>
              <a:rPr lang="fr-FR" altLang="fr-FR" dirty="0"/>
              <a:t> a penalty.</a:t>
            </a:r>
          </a:p>
          <a:p>
            <a:r>
              <a:rPr lang="fr-FR" altLang="fr-FR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fr-FR" altLang="fr-FR" dirty="0"/>
              <a:t>:</a:t>
            </a:r>
            <a:endParaRPr lang="fr-FR" altLang="fr-FR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dirty="0" err="1"/>
              <a:t>Make</a:t>
            </a:r>
            <a:r>
              <a:rPr lang="fr-FR" altLang="fr-FR" dirty="0"/>
              <a:t> a </a:t>
            </a:r>
            <a:r>
              <a:rPr lang="fr-FR" altLang="fr-FR" dirty="0" err="1"/>
              <a:t>demonstration</a:t>
            </a:r>
            <a:r>
              <a:rPr lang="fr-FR" altLang="fr-FR" dirty="0"/>
              <a:t> of the </a:t>
            </a:r>
            <a:r>
              <a:rPr lang="fr-FR" altLang="fr-FR" dirty="0" err="1"/>
              <a:t>procedure</a:t>
            </a:r>
            <a:endParaRPr lang="fr-FR" alt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dirty="0" err="1"/>
              <a:t>Ask</a:t>
            </a:r>
            <a:r>
              <a:rPr lang="fr-FR" altLang="fr-FR" dirty="0"/>
              <a:t> to the participant to </a:t>
            </a:r>
            <a:r>
              <a:rPr lang="fr-FR" altLang="fr-FR" dirty="0" err="1"/>
              <a:t>make</a:t>
            </a:r>
            <a:r>
              <a:rPr lang="fr-FR" altLang="fr-FR" dirty="0"/>
              <a:t> the </a:t>
            </a:r>
            <a:r>
              <a:rPr lang="fr-FR" altLang="fr-FR" dirty="0" err="1"/>
              <a:t>procedure</a:t>
            </a:r>
            <a:r>
              <a:rPr lang="fr-FR" altLang="fr-FR" dirty="0"/>
              <a:t> </a:t>
            </a:r>
            <a:r>
              <a:rPr lang="fr-FR" altLang="fr-FR" dirty="0" err="1"/>
              <a:t>phasis</a:t>
            </a:r>
            <a:r>
              <a:rPr lang="fr-FR" altLang="fr-FR" dirty="0"/>
              <a:t> by </a:t>
            </a:r>
            <a:r>
              <a:rPr lang="fr-FR" altLang="fr-FR" dirty="0" err="1"/>
              <a:t>phasis</a:t>
            </a:r>
            <a:endParaRPr lang="fr-FR" altLang="fr-FR" dirty="0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444971" y="4020329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11FB3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308571" y="2665397"/>
            <a:ext cx="195263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6183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394562" y="2665397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6183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467068" y="2512218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b="1" dirty="0"/>
              <a:t>D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157633" y="3940954"/>
            <a:ext cx="32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b="1"/>
              <a:t>F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1014759" y="2939242"/>
            <a:ext cx="1293812" cy="890587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2381596" y="2939242"/>
            <a:ext cx="431800" cy="360362"/>
          </a:xfrm>
          <a:prstGeom prst="cloudCallout">
            <a:avLst>
              <a:gd name="adj1" fmla="val -34190"/>
              <a:gd name="adj2" fmla="val -71588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 altLang="fr-FR" sz="2400">
              <a:sym typeface="Webdings" panose="05030102010509060703" pitchFamily="18" charset="2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967640" y="2985358"/>
            <a:ext cx="4439711" cy="954107"/>
          </a:xfrm>
          <a:prstGeom prst="rect">
            <a:avLst/>
          </a:prstGeom>
          <a:noFill/>
          <a:ln w="12700">
            <a:solidFill>
              <a:srgbClr val="C6183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i="1" u="sng" dirty="0"/>
              <a:t>Phase 1:</a:t>
            </a:r>
            <a:r>
              <a:rPr lang="fr-FR" altLang="fr-FR" dirty="0"/>
              <a:t> The referee </a:t>
            </a:r>
            <a:r>
              <a:rPr lang="fr-FR" altLang="fr-FR" dirty="0" err="1"/>
              <a:t>is</a:t>
            </a:r>
            <a:r>
              <a:rPr lang="fr-FR" altLang="fr-FR" dirty="0"/>
              <a:t> in the </a:t>
            </a:r>
            <a:r>
              <a:rPr lang="fr-FR" altLang="fr-FR" dirty="0" err="1"/>
              <a:t>defence</a:t>
            </a:r>
            <a:r>
              <a:rPr lang="fr-FR" altLang="fr-FR" dirty="0"/>
              <a:t> on point D. He </a:t>
            </a:r>
            <a:r>
              <a:rPr lang="fr-FR" altLang="fr-FR" dirty="0" err="1"/>
              <a:t>leaves</a:t>
            </a:r>
            <a:r>
              <a:rPr lang="fr-FR" altLang="fr-FR" dirty="0"/>
              <a:t> the </a:t>
            </a:r>
            <a:r>
              <a:rPr lang="fr-FR" altLang="fr-FR" dirty="0" err="1"/>
              <a:t>defence</a:t>
            </a:r>
            <a:r>
              <a:rPr lang="fr-FR" altLang="fr-FR" dirty="0"/>
              <a:t> </a:t>
            </a:r>
            <a:r>
              <a:rPr lang="fr-FR" altLang="fr-FR" dirty="0" err="1"/>
              <a:t>toward</a:t>
            </a:r>
            <a:r>
              <a:rPr lang="fr-FR" altLang="fr-FR" dirty="0"/>
              <a:t> the point F. </a:t>
            </a:r>
            <a:r>
              <a:rPr lang="fr-FR" altLang="fr-FR" dirty="0" err="1"/>
              <a:t>When</a:t>
            </a:r>
            <a:r>
              <a:rPr lang="fr-FR" altLang="fr-FR" dirty="0"/>
              <a:t> </a:t>
            </a:r>
            <a:r>
              <a:rPr lang="fr-FR" altLang="fr-FR" dirty="0" err="1"/>
              <a:t>he</a:t>
            </a:r>
            <a:r>
              <a:rPr lang="fr-FR" altLang="fr-FR" dirty="0"/>
              <a:t> </a:t>
            </a:r>
            <a:r>
              <a:rPr lang="fr-FR" altLang="fr-FR" dirty="0" err="1"/>
              <a:t>is</a:t>
            </a:r>
            <a:r>
              <a:rPr lang="fr-FR" altLang="fr-FR" dirty="0"/>
              <a:t> close to the </a:t>
            </a:r>
            <a:r>
              <a:rPr lang="fr-FR" altLang="fr-FR" dirty="0" err="1"/>
              <a:t>ball</a:t>
            </a:r>
            <a:r>
              <a:rPr lang="fr-FR" altLang="fr-FR" dirty="0"/>
              <a:t>, </a:t>
            </a:r>
            <a:r>
              <a:rPr lang="fr-FR" altLang="fr-FR" dirty="0" err="1"/>
              <a:t>he</a:t>
            </a:r>
            <a:r>
              <a:rPr lang="fr-FR" altLang="fr-FR" dirty="0"/>
              <a:t> </a:t>
            </a:r>
            <a:r>
              <a:rPr lang="fr-FR" altLang="fr-FR" dirty="0" err="1"/>
              <a:t>blows</a:t>
            </a:r>
            <a:r>
              <a:rPr lang="fr-FR" altLang="fr-FR" dirty="0"/>
              <a:t> </a:t>
            </a:r>
            <a:r>
              <a:rPr lang="fr-FR" altLang="fr-FR" dirty="0" err="1"/>
              <a:t>his</a:t>
            </a:r>
            <a:r>
              <a:rPr lang="fr-FR" altLang="fr-FR" dirty="0"/>
              <a:t> </a:t>
            </a:r>
            <a:r>
              <a:rPr lang="fr-FR" altLang="fr-FR" dirty="0" err="1"/>
              <a:t>whistle</a:t>
            </a:r>
            <a:r>
              <a:rPr lang="fr-FR" altLang="fr-FR" dirty="0"/>
              <a:t>. </a:t>
            </a:r>
            <a:r>
              <a:rPr lang="fr-FR" altLang="fr-FR" dirty="0" err="1"/>
              <a:t>After</a:t>
            </a:r>
            <a:r>
              <a:rPr lang="fr-FR" altLang="fr-FR" dirty="0"/>
              <a:t> </a:t>
            </a:r>
            <a:r>
              <a:rPr lang="fr-FR" altLang="fr-FR" dirty="0" err="1"/>
              <a:t>he</a:t>
            </a:r>
            <a:r>
              <a:rPr lang="fr-FR" altLang="fr-FR" dirty="0"/>
              <a:t> shows </a:t>
            </a:r>
            <a:r>
              <a:rPr lang="fr-FR" altLang="fr-FR" dirty="0" err="1"/>
              <a:t>who</a:t>
            </a:r>
            <a:r>
              <a:rPr lang="fr-FR" altLang="fr-FR" dirty="0"/>
              <a:t> has the </a:t>
            </a:r>
            <a:r>
              <a:rPr lang="fr-FR" altLang="fr-FR" dirty="0" err="1"/>
              <a:t>ball</a:t>
            </a:r>
            <a:r>
              <a:rPr lang="fr-FR" altLang="fr-FR" dirty="0"/>
              <a:t> </a:t>
            </a:r>
            <a:r>
              <a:rPr lang="fr-FR" altLang="fr-FR" dirty="0" err="1"/>
              <a:t>with</a:t>
            </a:r>
            <a:r>
              <a:rPr lang="fr-FR" altLang="fr-FR" dirty="0"/>
              <a:t> the arm</a:t>
            </a:r>
            <a:endParaRPr lang="fr-FR" altLang="fr-FR" sz="1200" b="1" dirty="0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972147" y="3985259"/>
            <a:ext cx="4435204" cy="523220"/>
          </a:xfrm>
          <a:prstGeom prst="rect">
            <a:avLst/>
          </a:prstGeom>
          <a:noFill/>
          <a:ln w="12700">
            <a:solidFill>
              <a:srgbClr val="00CC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i="1" u="sng" dirty="0"/>
              <a:t>Phase 2:</a:t>
            </a:r>
            <a:r>
              <a:rPr lang="fr-FR" altLang="fr-FR" dirty="0"/>
              <a:t> On point F, </a:t>
            </a:r>
            <a:r>
              <a:rPr lang="fr-FR" altLang="fr-FR" dirty="0" err="1"/>
              <a:t>he</a:t>
            </a:r>
            <a:r>
              <a:rPr lang="fr-FR" altLang="fr-FR" dirty="0"/>
              <a:t> </a:t>
            </a:r>
            <a:r>
              <a:rPr lang="fr-FR" altLang="fr-FR" dirty="0" err="1"/>
              <a:t>communicate</a:t>
            </a:r>
            <a:r>
              <a:rPr lang="fr-FR" altLang="fr-FR" dirty="0"/>
              <a:t> on point F, by </a:t>
            </a:r>
            <a:r>
              <a:rPr lang="fr-FR" altLang="fr-FR" dirty="0" err="1"/>
              <a:t>delivering</a:t>
            </a:r>
            <a:r>
              <a:rPr lang="fr-FR" altLang="fr-FR" dirty="0"/>
              <a:t> a signal and </a:t>
            </a:r>
            <a:r>
              <a:rPr lang="fr-FR" altLang="fr-FR" dirty="0" err="1"/>
              <a:t>saying</a:t>
            </a:r>
            <a:r>
              <a:rPr lang="fr-FR" altLang="fr-FR" dirty="0"/>
              <a:t> the </a:t>
            </a:r>
            <a:r>
              <a:rPr lang="fr-FR" altLang="fr-FR" dirty="0" err="1"/>
              <a:t>fault</a:t>
            </a:r>
            <a:endParaRPr lang="fr-FR" altLang="fr-FR" sz="1200" dirty="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2967640" y="4856196"/>
            <a:ext cx="4439711" cy="738664"/>
          </a:xfrm>
          <a:prstGeom prst="rect">
            <a:avLst/>
          </a:prstGeom>
          <a:noFill/>
          <a:ln w="12700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i="1" u="sng" dirty="0"/>
              <a:t>Phase 3 :</a:t>
            </a:r>
            <a:r>
              <a:rPr lang="fr-FR" altLang="fr-FR" dirty="0"/>
              <a:t> the referee show the mark and </a:t>
            </a:r>
            <a:r>
              <a:rPr lang="fr-FR" altLang="fr-FR" dirty="0" err="1"/>
              <a:t>keep</a:t>
            </a:r>
            <a:r>
              <a:rPr lang="fr-FR" altLang="fr-FR" dirty="0"/>
              <a:t> the </a:t>
            </a:r>
            <a:r>
              <a:rPr lang="fr-FR" altLang="fr-FR" dirty="0" err="1"/>
              <a:t>eyes</a:t>
            </a:r>
            <a:r>
              <a:rPr lang="fr-FR" altLang="fr-FR" dirty="0"/>
              <a:t> on the </a:t>
            </a:r>
            <a:r>
              <a:rPr lang="fr-FR" altLang="fr-FR" dirty="0" err="1"/>
              <a:t>ball</a:t>
            </a:r>
            <a:r>
              <a:rPr lang="fr-FR" altLang="fr-FR" dirty="0"/>
              <a:t>. </a:t>
            </a:r>
            <a:r>
              <a:rPr lang="fr-FR" altLang="fr-FR" dirty="0" err="1"/>
              <a:t>Then</a:t>
            </a:r>
            <a:r>
              <a:rPr lang="fr-FR" altLang="fr-FR" dirty="0"/>
              <a:t> </a:t>
            </a:r>
            <a:r>
              <a:rPr lang="fr-FR" altLang="fr-FR" dirty="0" err="1"/>
              <a:t>he</a:t>
            </a:r>
            <a:r>
              <a:rPr lang="fr-FR" altLang="fr-FR" dirty="0"/>
              <a:t> </a:t>
            </a:r>
            <a:r>
              <a:rPr lang="fr-FR" altLang="fr-FR" dirty="0" err="1"/>
              <a:t>askes</a:t>
            </a:r>
            <a:r>
              <a:rPr lang="fr-FR" altLang="fr-FR" dirty="0"/>
              <a:t> to the </a:t>
            </a:r>
            <a:r>
              <a:rPr lang="fr-FR" altLang="fr-FR" dirty="0" err="1"/>
              <a:t>defence</a:t>
            </a:r>
            <a:r>
              <a:rPr lang="fr-FR" altLang="fr-FR" dirty="0"/>
              <a:t> to back at 10m</a:t>
            </a:r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1004540" y="3829829"/>
            <a:ext cx="10219" cy="750797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668933" y="6361892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b="1" dirty="0"/>
              <a:t>A</a:t>
            </a:r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3029296" y="6395229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2308571" y="2867804"/>
            <a:ext cx="1871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2400">
                <a:solidFill>
                  <a:schemeClr val="accent2"/>
                </a:solidFill>
                <a:sym typeface="Webdings" panose="05030102010509060703" pitchFamily="18" charset="2"/>
              </a:rPr>
              <a:t>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1373533" y="4236229"/>
            <a:ext cx="0" cy="220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1373533" y="2723342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 rot="16200000">
            <a:off x="1097308" y="3288492"/>
            <a:ext cx="3952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200"/>
              <a:t>5m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 rot="16200000">
            <a:off x="960783" y="5009342"/>
            <a:ext cx="6683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200"/>
              <a:t>10m</a:t>
            </a:r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465826" y="2578879"/>
            <a:ext cx="8627" cy="3862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 rot="16200000">
            <a:off x="-543670" y="4179911"/>
            <a:ext cx="17080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sideline</a:t>
            </a:r>
            <a:endParaRPr lang="fr-FR" dirty="0"/>
          </a:p>
        </p:txBody>
      </p:sp>
      <p:sp>
        <p:nvSpPr>
          <p:cNvPr id="26" name="AutoShape 19"/>
          <p:cNvSpPr>
            <a:spLocks noChangeArrowheads="1"/>
          </p:cNvSpPr>
          <p:nvPr/>
        </p:nvSpPr>
        <p:spPr bwMode="auto">
          <a:xfrm>
            <a:off x="366603" y="6395229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0569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Try </a:t>
            </a:r>
            <a:r>
              <a:rPr lang="fr-FR" dirty="0" err="1"/>
              <a:t>procedure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265689" y="3802258"/>
            <a:ext cx="2373260" cy="85285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65689" y="2615297"/>
            <a:ext cx="2373260" cy="118696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657029" y="4258951"/>
            <a:ext cx="1590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In goal area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6265689" y="3379767"/>
            <a:ext cx="2373260" cy="10414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86846" y="1753828"/>
            <a:ext cx="5018400" cy="2246769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altLang="fr-FR" b="1" u="sng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Matérial</a:t>
            </a:r>
            <a:r>
              <a:rPr lang="fr-FR" altLang="fr-FR" dirty="0"/>
              <a:t>: 2 </a:t>
            </a:r>
            <a:r>
              <a:rPr lang="fr-FR" altLang="fr-FR" dirty="0" err="1"/>
              <a:t>cones</a:t>
            </a:r>
            <a:r>
              <a:rPr lang="fr-FR" altLang="fr-FR" dirty="0"/>
              <a:t>, 1 </a:t>
            </a:r>
            <a:r>
              <a:rPr lang="fr-FR" altLang="fr-FR" dirty="0" err="1"/>
              <a:t>ball</a:t>
            </a:r>
            <a:endParaRPr lang="fr-FR" altLang="fr-FR" dirty="0"/>
          </a:p>
          <a:p>
            <a:endParaRPr lang="fr-FR" altLang="fr-FR" dirty="0"/>
          </a:p>
          <a:p>
            <a:r>
              <a:rPr lang="fr-FR" altLang="fr-FR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Objectif</a:t>
            </a:r>
            <a:r>
              <a:rPr lang="fr-FR" altLang="fr-FR" dirty="0"/>
              <a:t>: </a:t>
            </a:r>
            <a:r>
              <a:rPr lang="fr-FR" altLang="fr-FR" dirty="0" err="1"/>
              <a:t>Learn</a:t>
            </a:r>
            <a:r>
              <a:rPr lang="fr-FR" altLang="fr-FR" dirty="0"/>
              <a:t> the </a:t>
            </a:r>
            <a:r>
              <a:rPr lang="fr-FR" altLang="fr-FR" dirty="0" err="1"/>
              <a:t>try</a:t>
            </a:r>
            <a:r>
              <a:rPr lang="fr-FR" altLang="fr-FR" dirty="0"/>
              <a:t> </a:t>
            </a:r>
            <a:r>
              <a:rPr lang="fr-FR" altLang="fr-FR" dirty="0" err="1"/>
              <a:t>procedure</a:t>
            </a:r>
            <a:endParaRPr lang="fr-FR" altLang="fr-FR" dirty="0"/>
          </a:p>
          <a:p>
            <a:endParaRPr lang="fr-FR" altLang="fr-FR" dirty="0"/>
          </a:p>
          <a:p>
            <a:r>
              <a:rPr lang="fr-FR" altLang="fr-FR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How</a:t>
            </a:r>
            <a:r>
              <a:rPr lang="fr-FR" altLang="fr-FR" dirty="0"/>
              <a:t>:</a:t>
            </a:r>
            <a:endParaRPr lang="fr-FR" altLang="fr-FR" sz="1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dirty="0" err="1"/>
              <a:t>Ask</a:t>
            </a:r>
            <a:r>
              <a:rPr lang="fr-FR" altLang="fr-FR" dirty="0"/>
              <a:t> to 2 </a:t>
            </a:r>
            <a:r>
              <a:rPr lang="fr-FR" altLang="fr-FR" dirty="0" err="1"/>
              <a:t>persons</a:t>
            </a:r>
            <a:r>
              <a:rPr lang="fr-FR" altLang="fr-FR" dirty="0"/>
              <a:t> to </a:t>
            </a:r>
            <a:r>
              <a:rPr lang="fr-FR" altLang="fr-FR" dirty="0" err="1"/>
              <a:t>be</a:t>
            </a:r>
            <a:r>
              <a:rPr lang="fr-FR" altLang="fr-FR" dirty="0"/>
              <a:t> </a:t>
            </a:r>
            <a:r>
              <a:rPr lang="fr-FR" altLang="fr-FR" dirty="0" err="1"/>
              <a:t>sideline</a:t>
            </a:r>
            <a:r>
              <a:rPr lang="fr-FR" altLang="fr-FR" dirty="0"/>
              <a:t> referee on </a:t>
            </a:r>
            <a:r>
              <a:rPr lang="fr-FR" altLang="fr-FR" dirty="0" err="1"/>
              <a:t>red</a:t>
            </a:r>
            <a:r>
              <a:rPr lang="fr-FR" altLang="fr-FR" dirty="0"/>
              <a:t> </a:t>
            </a:r>
            <a:r>
              <a:rPr lang="fr-FR" altLang="fr-FR" dirty="0" err="1"/>
              <a:t>cones</a:t>
            </a:r>
            <a:endParaRPr lang="fr-FR" alt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dirty="0" err="1"/>
              <a:t>Make</a:t>
            </a:r>
            <a:r>
              <a:rPr lang="fr-FR" altLang="fr-FR" dirty="0"/>
              <a:t> a </a:t>
            </a:r>
            <a:r>
              <a:rPr lang="fr-FR" altLang="fr-FR" dirty="0" err="1"/>
              <a:t>demonstration</a:t>
            </a:r>
            <a:r>
              <a:rPr lang="fr-FR" altLang="fr-FR" dirty="0"/>
              <a:t> of the </a:t>
            </a:r>
            <a:r>
              <a:rPr lang="fr-FR" altLang="fr-FR" dirty="0" err="1"/>
              <a:t>procedure</a:t>
            </a:r>
            <a:endParaRPr lang="fr-FR" alt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dirty="0" err="1"/>
              <a:t>Ask</a:t>
            </a:r>
            <a:r>
              <a:rPr lang="fr-FR" altLang="fr-FR" dirty="0"/>
              <a:t> to the participant to </a:t>
            </a:r>
            <a:r>
              <a:rPr lang="fr-FR" altLang="fr-FR" dirty="0" err="1"/>
              <a:t>make</a:t>
            </a:r>
            <a:r>
              <a:rPr lang="fr-FR" altLang="fr-FR" dirty="0"/>
              <a:t> the </a:t>
            </a:r>
            <a:r>
              <a:rPr lang="fr-FR" altLang="fr-FR" dirty="0" err="1"/>
              <a:t>procedure</a:t>
            </a:r>
            <a:endParaRPr lang="fr-FR" alt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dirty="0" err="1"/>
              <a:t>When</a:t>
            </a:r>
            <a:r>
              <a:rPr lang="fr-FR" altLang="fr-FR" dirty="0"/>
              <a:t> the </a:t>
            </a:r>
            <a:r>
              <a:rPr lang="fr-FR" altLang="fr-FR" dirty="0" err="1"/>
              <a:t>procedure</a:t>
            </a:r>
            <a:r>
              <a:rPr lang="fr-FR" altLang="fr-FR" dirty="0"/>
              <a:t> </a:t>
            </a:r>
            <a:r>
              <a:rPr lang="fr-FR" altLang="fr-FR" dirty="0" err="1"/>
              <a:t>is</a:t>
            </a:r>
            <a:r>
              <a:rPr lang="fr-FR" altLang="fr-FR" dirty="0"/>
              <a:t> ok. </a:t>
            </a:r>
            <a:r>
              <a:rPr lang="fr-FR" altLang="fr-FR" dirty="0" err="1"/>
              <a:t>Ask</a:t>
            </a:r>
            <a:r>
              <a:rPr lang="fr-FR" altLang="fr-FR" dirty="0"/>
              <a:t> to the </a:t>
            </a:r>
            <a:r>
              <a:rPr lang="fr-FR" altLang="fr-FR" dirty="0" err="1"/>
              <a:t>sideline</a:t>
            </a:r>
            <a:r>
              <a:rPr lang="fr-FR" altLang="fr-FR" dirty="0"/>
              <a:t> referee to </a:t>
            </a:r>
            <a:r>
              <a:rPr lang="fr-FR" altLang="fr-FR" dirty="0" err="1"/>
              <a:t>deliver</a:t>
            </a:r>
            <a:r>
              <a:rPr lang="fr-FR" altLang="fr-FR" dirty="0"/>
              <a:t> a </a:t>
            </a:r>
            <a:r>
              <a:rPr lang="fr-FR" altLang="fr-FR" dirty="0" err="1"/>
              <a:t>fault</a:t>
            </a:r>
            <a:r>
              <a:rPr lang="fr-FR" altLang="fr-FR" dirty="0"/>
              <a:t> signal for a </a:t>
            </a:r>
            <a:r>
              <a:rPr lang="fr-FR" altLang="fr-FR" dirty="0" err="1"/>
              <a:t>forward</a:t>
            </a:r>
            <a:r>
              <a:rPr lang="fr-FR" altLang="fr-FR" dirty="0"/>
              <a:t> </a:t>
            </a:r>
            <a:r>
              <a:rPr lang="fr-FR" altLang="fr-FR" dirty="0" err="1"/>
              <a:t>pass</a:t>
            </a:r>
            <a:r>
              <a:rPr lang="fr-FR" altLang="fr-FR" dirty="0"/>
              <a:t>.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6168058" y="3722298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6183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8541318" y="3705420"/>
            <a:ext cx="195262" cy="19367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C6183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7280694" y="3843489"/>
            <a:ext cx="306238" cy="166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6622696" y="1807491"/>
            <a:ext cx="1659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Draw</a:t>
            </a:r>
            <a:r>
              <a:rPr lang="fr-FR" dirty="0"/>
              <a:t> a </a:t>
            </a:r>
            <a:r>
              <a:rPr lang="fr-FR" dirty="0" err="1"/>
              <a:t>small</a:t>
            </a:r>
            <a:r>
              <a:rPr lang="fr-FR" dirty="0"/>
              <a:t> in goal area </a:t>
            </a:r>
            <a:br>
              <a:rPr lang="fr-FR" dirty="0"/>
            </a:br>
            <a:r>
              <a:rPr lang="fr-FR" dirty="0"/>
              <a:t>(10m </a:t>
            </a:r>
            <a:r>
              <a:rPr lang="fr-FR" dirty="0" err="1"/>
              <a:t>width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0395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390</Words>
  <Application>Microsoft Office PowerPoint</Application>
  <PresentationFormat>Affichage à l'écran (4:3)</PresentationFormat>
  <Paragraphs>62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Arial</vt:lpstr>
      <vt:lpstr>Calibri</vt:lpstr>
      <vt:lpstr>Blank</vt:lpstr>
      <vt:lpstr>LEVEL 1 REFEREE COURSE Practice session </vt:lpstr>
      <vt:lpstr>Practice session conditions</vt:lpstr>
      <vt:lpstr>Whistle</vt:lpstr>
      <vt:lpstr>Snake</vt:lpstr>
      <vt:lpstr>Penalty Procedure</vt:lpstr>
      <vt:lpstr>Try procedure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LEVEL 1 REFEREE COURSE</dc:title>
  <cp:lastModifiedBy>CHASSANDE BARRIOZ Sebastien</cp:lastModifiedBy>
  <cp:revision>32</cp:revision>
  <dcterms:modified xsi:type="dcterms:W3CDTF">2020-08-01T15:16:52Z</dcterms:modified>
</cp:coreProperties>
</file>